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handoutMasterIdLst>
    <p:handoutMasterId r:id="rId15"/>
  </p:handoutMasterIdLst>
  <p:sldIdLst>
    <p:sldId id="256" r:id="rId2"/>
    <p:sldId id="292" r:id="rId3"/>
    <p:sldId id="291" r:id="rId4"/>
    <p:sldId id="296" r:id="rId5"/>
    <p:sldId id="297" r:id="rId6"/>
    <p:sldId id="298" r:id="rId7"/>
    <p:sldId id="293" r:id="rId8"/>
    <p:sldId id="294" r:id="rId9"/>
    <p:sldId id="301" r:id="rId10"/>
    <p:sldId id="295" r:id="rId11"/>
    <p:sldId id="299" r:id="rId12"/>
    <p:sldId id="300" r:id="rId13"/>
  </p:sldIdLst>
  <p:sldSz cx="12192000" cy="6858000"/>
  <p:notesSz cx="6669088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7BB4"/>
    <a:srgbClr val="ED19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150" autoAdjust="0"/>
    <p:restoredTop sz="90565" autoAdjust="0"/>
  </p:normalViewPr>
  <p:slideViewPr>
    <p:cSldViewPr snapToGrid="0">
      <p:cViewPr varScale="1">
        <p:scale>
          <a:sx n="98" d="100"/>
          <a:sy n="98" d="100"/>
        </p:scale>
        <p:origin x="224" y="33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F4B96C8-DABC-4846-946E-076A177E9DB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D53A7A-12F8-4325-AA02-58558CEDE47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E8BCAE-29DF-492A-AC19-D1675C22504A}" type="datetimeFigureOut">
              <a:rPr lang="en-GB" smtClean="0"/>
              <a:t>27/09/2018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5E4C32-6808-42C1-9223-1068851C2D2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8A2344-AAE9-465E-BD04-F5540167C90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FE4422-0D03-41C8-A63E-BAB202E65F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8702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77C77F-E9BB-467C-AF2F-75D5D834BCAA}" type="datetimeFigureOut">
              <a:rPr lang="en-GB" smtClean="0"/>
              <a:pPr/>
              <a:t>27/09/2018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47242D-36F5-4EFA-A42E-4797EA832D2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6600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7242D-36F5-4EFA-A42E-4797EA832D28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11010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7242D-36F5-4EFA-A42E-4797EA832D28}" type="slidenum">
              <a:rPr lang="en-GB" smtClean="0"/>
              <a:pPr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55294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7242D-36F5-4EFA-A42E-4797EA832D28}" type="slidenum">
              <a:rPr lang="en-GB" smtClean="0"/>
              <a:pPr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68565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7242D-36F5-4EFA-A42E-4797EA832D28}" type="slidenum">
              <a:rPr lang="en-GB" smtClean="0"/>
              <a:pPr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94471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7242D-36F5-4EFA-A42E-4797EA832D28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82605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7242D-36F5-4EFA-A42E-4797EA832D28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81296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7242D-36F5-4EFA-A42E-4797EA832D28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48943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7242D-36F5-4EFA-A42E-4797EA832D28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84360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7242D-36F5-4EFA-A42E-4797EA832D28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9170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7242D-36F5-4EFA-A42E-4797EA832D28}" type="slidenum">
              <a:rPr lang="en-GB" smtClean="0"/>
              <a:pPr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2599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7242D-36F5-4EFA-A42E-4797EA832D28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43694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7242D-36F5-4EFA-A42E-4797EA832D28}" type="slidenum">
              <a:rPr lang="en-GB" smtClean="0"/>
              <a:pPr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0168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11860-A665-459F-A692-69E21FFA587D}" type="datetimeFigureOut">
              <a:rPr lang="en-GB" smtClean="0"/>
              <a:pPr/>
              <a:t>27/09/2018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55C6E-F81E-43A7-80B4-DCC580432DBA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07E42D-68FA-D343-8D8E-E769377F9C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11860-A665-459F-A692-69E21FFA587D}" type="datetimeFigureOut">
              <a:rPr lang="en-GB" smtClean="0"/>
              <a:pPr/>
              <a:t>27/09/2018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55C6E-F81E-43A7-80B4-DCC580432DBA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11860-A665-459F-A692-69E21FFA587D}" type="datetimeFigureOut">
              <a:rPr lang="en-GB" smtClean="0"/>
              <a:pPr/>
              <a:t>27/09/2018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55C6E-F81E-43A7-80B4-DCC580432DBA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11860-A665-459F-A692-69E21FFA587D}" type="datetimeFigureOut">
              <a:rPr lang="en-GB" smtClean="0"/>
              <a:pPr/>
              <a:t>27/09/2018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55C6E-F81E-43A7-80B4-DCC580432DBA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11860-A665-459F-A692-69E21FFA587D}" type="datetimeFigureOut">
              <a:rPr lang="en-GB" smtClean="0"/>
              <a:pPr/>
              <a:t>27/09/2018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55C6E-F81E-43A7-80B4-DCC580432DBA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6000" y="363600"/>
            <a:ext cx="10515600" cy="1325563"/>
          </a:xfrm>
        </p:spPr>
        <p:txBody>
          <a:bodyPr lIns="0" tIns="0" rIns="0" bIns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4776" y="6377663"/>
            <a:ext cx="2743200" cy="343812"/>
          </a:xfrm>
          <a:noFill/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FC11860-A665-459F-A692-69E21FFA587D}" type="datetimeFigureOut">
              <a:rPr lang="en-GB" smtClean="0"/>
              <a:pPr/>
              <a:t>27/09/2018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55C6E-F81E-43A7-80B4-DCC580432DBA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WE-BlankNo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11860-A665-459F-A692-69E21FFA587D}" type="datetimeFigureOut">
              <a:rPr lang="en-GB" smtClean="0"/>
              <a:pPr/>
              <a:t>27/09/2018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55C6E-F81E-43A7-80B4-DCC580432DB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36000" y="763200"/>
            <a:ext cx="10515600" cy="1022400"/>
          </a:xfrm>
        </p:spPr>
        <p:txBody>
          <a:bodyPr lIns="0" tIns="0" rIns="0" bIns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678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WE Red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936000" y="763200"/>
            <a:ext cx="10515600" cy="1022400"/>
          </a:xfr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  <a:effectLst>
                  <a:outerShdw blurRad="50800" dist="50800" dir="5400000" sx="0" sy="0" algn="ctr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9916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11860-A665-459F-A692-69E21FFA587D}" type="datetimeFigureOut">
              <a:rPr lang="en-GB" smtClean="0"/>
              <a:pPr/>
              <a:t>27/09/2018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55C6E-F81E-43A7-80B4-DCC580432DBA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11860-A665-459F-A692-69E21FFA587D}" type="datetimeFigureOut">
              <a:rPr lang="en-GB" smtClean="0"/>
              <a:pPr/>
              <a:t>27/09/2018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55C6E-F81E-43A7-80B4-DCC580432DBA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11860-A665-459F-A692-69E21FFA587D}" type="datetimeFigureOut">
              <a:rPr lang="en-GB" smtClean="0"/>
              <a:pPr/>
              <a:t>27/09/2018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55C6E-F81E-43A7-80B4-DCC580432DBA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11860-A665-459F-A692-69E21FFA587D}" type="datetimeFigureOut">
              <a:rPr lang="en-GB" smtClean="0"/>
              <a:pPr/>
              <a:t>27/09/2018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55C6E-F81E-43A7-80B4-DCC580432DBA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11860-A665-459F-A692-69E21FFA587D}" type="datetimeFigureOut">
              <a:rPr lang="en-GB" smtClean="0"/>
              <a:pPr/>
              <a:t>27/09/2018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55C6E-F81E-43A7-80B4-DCC580432DBA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C11860-A665-459F-A692-69E21FFA587D}" type="datetimeFigureOut">
              <a:rPr lang="en-GB" smtClean="0"/>
              <a:pPr/>
              <a:t>27/09/2018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455C6E-F81E-43A7-80B4-DCC580432DBA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301A24-B3CE-5B43-A32B-2BDEBD5C3D2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3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85" r:id="rId3"/>
    <p:sldLayoutId id="2147483686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gif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17.emf"/><Relationship Id="rId7" Type="http://schemas.openxmlformats.org/officeDocument/2006/relationships/image" Target="../media/image2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emf"/><Relationship Id="rId9" Type="http://schemas.openxmlformats.org/officeDocument/2006/relationships/image" Target="../media/image2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chemeClr val="bg1"/>
                </a:solidFill>
                <a:latin typeface="Gill Sans MT" panose="020B0502020104020203" pitchFamily="34" charset="77"/>
                <a:ea typeface="Lato" panose="020F0502020204030203" pitchFamily="34" charset="0"/>
                <a:cs typeface="Lato" panose="020F0502020204030203" pitchFamily="34" charset="0"/>
              </a:rPr>
              <a:t>Modular walk in cold and freezer rooms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E32F585E-B464-7B40-BD15-B087F387F2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Gill Sans MT" panose="020B0502020104020203" pitchFamily="34" charset="77"/>
              </a:rPr>
              <a:t>From Lowe</a:t>
            </a:r>
          </a:p>
        </p:txBody>
      </p:sp>
    </p:spTree>
    <p:extLst>
      <p:ext uri="{BB962C8B-B14F-4D97-AF65-F5344CB8AC3E}">
        <p14:creationId xmlns:p14="http://schemas.microsoft.com/office/powerpoint/2010/main" val="7865851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1"/>
          <p:cNvSpPr txBox="1">
            <a:spLocks/>
          </p:cNvSpPr>
          <p:nvPr/>
        </p:nvSpPr>
        <p:spPr>
          <a:xfrm>
            <a:off x="792309" y="424759"/>
            <a:ext cx="9820490" cy="779318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3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Cold storage – Where you need it. When you need it.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A52599-1A27-48C3-83FA-FC73F4EECB88}"/>
              </a:ext>
            </a:extLst>
          </p:cNvPr>
          <p:cNvSpPr/>
          <p:nvPr/>
        </p:nvSpPr>
        <p:spPr>
          <a:xfrm>
            <a:off x="935999" y="1903074"/>
            <a:ext cx="7683869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Lowe Rental can support your company anywhere with modular </a:t>
            </a:r>
            <a:r>
              <a:rPr lang="en-GB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coldrooms</a:t>
            </a:r>
            <a:r>
              <a:rPr lang="en-GB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  <a:p>
            <a:endParaRPr lang="en-GB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GB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Our </a:t>
            </a:r>
            <a:r>
              <a:rPr lang="en-GB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coldrooms</a:t>
            </a:r>
            <a:r>
              <a:rPr lang="en-GB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offer a clean, safe and quiet refrigeration and frozen storage option in almost any environment.</a:t>
            </a:r>
          </a:p>
          <a:p>
            <a:endParaRPr lang="en-GB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GB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If required, our steel frame levelling system allows us to place </a:t>
            </a:r>
            <a:r>
              <a:rPr lang="en-GB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coldrooms</a:t>
            </a:r>
            <a:r>
              <a:rPr lang="en-GB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almost anywhere.</a:t>
            </a:r>
          </a:p>
          <a:p>
            <a:pPr algn="just"/>
            <a:endParaRPr lang="en-GB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 algn="just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Uneven or sloping ground</a:t>
            </a:r>
          </a:p>
          <a:p>
            <a:pPr marL="285750" indent="-285750" algn="just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On the beach</a:t>
            </a:r>
          </a:p>
          <a:p>
            <a:pPr marL="285750" indent="-285750" algn="just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On dirt, gravel or asphalt</a:t>
            </a:r>
          </a:p>
          <a:p>
            <a:pPr marL="285750" indent="-285750" algn="just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On a platform</a:t>
            </a:r>
          </a:p>
          <a:p>
            <a:pPr marL="285750" indent="-285750" algn="just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Under a bridge</a:t>
            </a:r>
          </a:p>
          <a:p>
            <a:pPr marL="285750" indent="-285750" algn="just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Inside a building</a:t>
            </a:r>
          </a:p>
          <a:p>
            <a:pPr marL="285750" indent="-285750" algn="just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Inside a room</a:t>
            </a:r>
          </a:p>
          <a:p>
            <a:pPr marL="285750" indent="-285750" algn="just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On a rooftop</a:t>
            </a:r>
          </a:p>
          <a:p>
            <a:pPr marL="285750" indent="-285750" algn="just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At limited access or remote locations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625EBF4-4802-4FF3-840C-33FE9FC437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239" y="3620352"/>
            <a:ext cx="2676737" cy="20075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194FB2-0C37-40D8-9BE2-54149F59C1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087" y="3620352"/>
            <a:ext cx="2677652" cy="200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9976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1"/>
          <p:cNvSpPr txBox="1">
            <a:spLocks/>
          </p:cNvSpPr>
          <p:nvPr/>
        </p:nvSpPr>
        <p:spPr>
          <a:xfrm>
            <a:off x="936000" y="977854"/>
            <a:ext cx="9820490" cy="779318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3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opportunities are endless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A52599-1A27-48C3-83FA-FC73F4EECB88}"/>
              </a:ext>
            </a:extLst>
          </p:cNvPr>
          <p:cNvSpPr/>
          <p:nvPr/>
        </p:nvSpPr>
        <p:spPr>
          <a:xfrm>
            <a:off x="936000" y="1757172"/>
            <a:ext cx="1049891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 addition to being able to provide these to remote locations, indoor and outdoor and to any size requirement, these versatile rooms can also provide:</a:t>
            </a:r>
          </a:p>
          <a:p>
            <a:endParaRPr lang="en-GB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GB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Temperature control preparation room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en-GB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GB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Glass door entry</a:t>
            </a:r>
          </a:p>
          <a:p>
            <a:endParaRPr lang="en-GB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74F3604-89F2-4770-A4CE-7B10B77537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16" y="3993844"/>
            <a:ext cx="2851355" cy="21385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E3ACA41-FB15-4098-B1AF-FAC2113FAE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225" y="3986469"/>
            <a:ext cx="3801806" cy="2138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6163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1"/>
          <p:cNvSpPr txBox="1">
            <a:spLocks/>
          </p:cNvSpPr>
          <p:nvPr/>
        </p:nvSpPr>
        <p:spPr>
          <a:xfrm>
            <a:off x="936000" y="977854"/>
            <a:ext cx="9820490" cy="779318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3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Freight and Shipping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A52599-1A27-48C3-83FA-FC73F4EECB88}"/>
              </a:ext>
            </a:extLst>
          </p:cNvPr>
          <p:cNvSpPr/>
          <p:nvPr/>
        </p:nvSpPr>
        <p:spPr>
          <a:xfrm>
            <a:off x="694947" y="1724159"/>
            <a:ext cx="649243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Lowe Rental’s extensive logistical program enables us to meet your unique requirements and ensure on time delivery to your location.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GB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 large number of </a:t>
            </a:r>
            <a:r>
              <a:rPr lang="en-GB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coldrooms</a:t>
            </a:r>
            <a:r>
              <a:rPr lang="en-GB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can be loaded onto a single trailer making deliveries more efficient and cost effective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GB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Tie down straps can be placed over modular cold tooms to provide extra security in high wind environments. Strapping uses a ratchet and stake system that allows each unit to be pinned in place.</a:t>
            </a:r>
          </a:p>
          <a:p>
            <a:endParaRPr lang="en-GB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80642B-2D26-4D26-B637-2ECE2A89D3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358" y="1757172"/>
            <a:ext cx="3368119" cy="24399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E584B6-E528-425B-981F-13525167BF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184" y="4520855"/>
            <a:ext cx="1471423" cy="11035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89AE63-036C-46B3-859A-B675C10ECB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939" y="4520855"/>
            <a:ext cx="1471424" cy="11035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5FF713-9254-4C18-8331-9AED61BDC4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429" y="4520855"/>
            <a:ext cx="1471424" cy="11035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8DE29B4-2CAD-4DA6-B156-93C5DA6E0A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02" y="4524926"/>
            <a:ext cx="1465996" cy="109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7443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E8B64FF-7BC4-4826-B720-B347B28956F2}"/>
              </a:ext>
            </a:extLst>
          </p:cNvPr>
          <p:cNvSpPr/>
          <p:nvPr/>
        </p:nvSpPr>
        <p:spPr>
          <a:xfrm>
            <a:off x="935997" y="4954172"/>
            <a:ext cx="5287819" cy="763228"/>
          </a:xfrm>
          <a:prstGeom prst="roundRect">
            <a:avLst>
              <a:gd name="adj" fmla="val 23108"/>
            </a:avLst>
          </a:prstGeom>
          <a:solidFill>
            <a:srgbClr val="E6E5E5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2CFE1EB-757F-40F5-B57A-C45EF2DE5A99}"/>
              </a:ext>
            </a:extLst>
          </p:cNvPr>
          <p:cNvSpPr/>
          <p:nvPr/>
        </p:nvSpPr>
        <p:spPr>
          <a:xfrm>
            <a:off x="6771445" y="2595716"/>
            <a:ext cx="4496324" cy="1917290"/>
          </a:xfrm>
          <a:prstGeom prst="roundRect">
            <a:avLst>
              <a:gd name="adj" fmla="val 23108"/>
            </a:avLst>
          </a:prstGeom>
          <a:solidFill>
            <a:srgbClr val="247BB4"/>
          </a:solidFill>
          <a:ln>
            <a:solidFill>
              <a:srgbClr val="247BB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9145B81-C423-4261-B3F0-2EC7AB9B4FAD}"/>
              </a:ext>
            </a:extLst>
          </p:cNvPr>
          <p:cNvSpPr/>
          <p:nvPr/>
        </p:nvSpPr>
        <p:spPr>
          <a:xfrm>
            <a:off x="935998" y="4033948"/>
            <a:ext cx="5287819" cy="763228"/>
          </a:xfrm>
          <a:prstGeom prst="roundRect">
            <a:avLst>
              <a:gd name="adj" fmla="val 23108"/>
            </a:avLst>
          </a:prstGeom>
          <a:solidFill>
            <a:srgbClr val="E6E5E5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4BB3484-1B94-4089-BC22-564683B1D996}"/>
              </a:ext>
            </a:extLst>
          </p:cNvPr>
          <p:cNvSpPr/>
          <p:nvPr/>
        </p:nvSpPr>
        <p:spPr>
          <a:xfrm>
            <a:off x="935998" y="3113724"/>
            <a:ext cx="5287819" cy="763228"/>
          </a:xfrm>
          <a:prstGeom prst="roundRect">
            <a:avLst>
              <a:gd name="adj" fmla="val 23108"/>
            </a:avLst>
          </a:prstGeom>
          <a:solidFill>
            <a:srgbClr val="E6E5E5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307276B-2A03-4F21-AF9F-54BF9A94CFF5}"/>
              </a:ext>
            </a:extLst>
          </p:cNvPr>
          <p:cNvSpPr/>
          <p:nvPr/>
        </p:nvSpPr>
        <p:spPr>
          <a:xfrm>
            <a:off x="935999" y="2193501"/>
            <a:ext cx="5287819" cy="763228"/>
          </a:xfrm>
          <a:prstGeom prst="roundRect">
            <a:avLst>
              <a:gd name="adj" fmla="val 23108"/>
            </a:avLst>
          </a:prstGeom>
          <a:solidFill>
            <a:srgbClr val="E6E5E5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Content Placeholder 1"/>
          <p:cNvSpPr txBox="1">
            <a:spLocks/>
          </p:cNvSpPr>
          <p:nvPr/>
        </p:nvSpPr>
        <p:spPr>
          <a:xfrm>
            <a:off x="936000" y="977854"/>
            <a:ext cx="7755716" cy="594652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3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Why </a:t>
            </a:r>
            <a:r>
              <a:rPr lang="en-GB" sz="32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Coldroom</a:t>
            </a:r>
            <a:r>
              <a:rPr lang="en-GB" sz="3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storage?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449C7D-85A8-4216-BA24-2686BF7A0ABC}"/>
              </a:ext>
            </a:extLst>
          </p:cNvPr>
          <p:cNvSpPr/>
          <p:nvPr/>
        </p:nvSpPr>
        <p:spPr>
          <a:xfrm>
            <a:off x="936000" y="2218067"/>
            <a:ext cx="528781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FF0000"/>
              </a:buClr>
            </a:pPr>
            <a:r>
              <a:rPr lang="en-GB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At capacity and need additional storage for frozen or fresh produce?</a:t>
            </a:r>
          </a:p>
          <a:p>
            <a:pPr>
              <a:buClr>
                <a:srgbClr val="FF0000"/>
              </a:buClr>
            </a:pPr>
            <a:endParaRPr lang="en-GB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buClr>
                <a:srgbClr val="FF0000"/>
              </a:buClr>
            </a:pPr>
            <a:endParaRPr lang="en-GB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>
              <a:buClr>
                <a:srgbClr val="FF0000"/>
              </a:buClr>
            </a:pPr>
            <a:r>
              <a:rPr lang="en-GB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Undergoing refurbishment and need temporary frozen storage?</a:t>
            </a:r>
          </a:p>
          <a:p>
            <a:pPr>
              <a:buClr>
                <a:srgbClr val="FF0000"/>
              </a:buClr>
            </a:pPr>
            <a:endParaRPr lang="en-GB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>
              <a:buClr>
                <a:srgbClr val="FF0000"/>
              </a:buClr>
            </a:pPr>
            <a:endParaRPr lang="en-GB" sz="16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1377738-B36C-46E0-96D0-7B56CCE5AE41}"/>
              </a:ext>
            </a:extLst>
          </p:cNvPr>
          <p:cNvSpPr/>
          <p:nvPr/>
        </p:nvSpPr>
        <p:spPr>
          <a:xfrm>
            <a:off x="6900754" y="2833618"/>
            <a:ext cx="423770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FF0000"/>
              </a:buClr>
            </a:pPr>
            <a:r>
              <a:rPr lang="en-GB" sz="16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With over 40 years experience and knowhow, Lowe Rental are worldwide specialists in refrigeration and </a:t>
            </a:r>
            <a:r>
              <a:rPr lang="en-GB" sz="1600" b="1" dirty="0" err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coldroom</a:t>
            </a:r>
            <a:r>
              <a:rPr lang="en-GB" sz="16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rental offering the perfect solution for your fresh and frozen modular storage.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E5877A-868E-41FA-AD7E-56640B9C968F}"/>
              </a:ext>
            </a:extLst>
          </p:cNvPr>
          <p:cNvSpPr/>
          <p:nvPr/>
        </p:nvSpPr>
        <p:spPr>
          <a:xfrm>
            <a:off x="935996" y="4092396"/>
            <a:ext cx="52878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FF0000"/>
              </a:buClr>
            </a:pPr>
            <a:r>
              <a:rPr lang="en-GB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Expecting a busy season and want to maximise sales with higher stock volumes?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1974038-2C60-4DE0-8083-12DBA9895EAC}"/>
              </a:ext>
            </a:extLst>
          </p:cNvPr>
          <p:cNvSpPr/>
          <p:nvPr/>
        </p:nvSpPr>
        <p:spPr>
          <a:xfrm>
            <a:off x="852422" y="5052962"/>
            <a:ext cx="52878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FF0000"/>
              </a:buClr>
            </a:pPr>
            <a:r>
              <a:rPr lang="en-GB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Exhibiting and want to ensure your products are fresh to stand?</a:t>
            </a:r>
          </a:p>
        </p:txBody>
      </p:sp>
    </p:spTree>
    <p:extLst>
      <p:ext uri="{BB962C8B-B14F-4D97-AF65-F5344CB8AC3E}">
        <p14:creationId xmlns:p14="http://schemas.microsoft.com/office/powerpoint/2010/main" val="4981541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1"/>
          <p:cNvSpPr txBox="1">
            <a:spLocks/>
          </p:cNvSpPr>
          <p:nvPr/>
        </p:nvSpPr>
        <p:spPr>
          <a:xfrm>
            <a:off x="936000" y="977854"/>
            <a:ext cx="4317150" cy="594652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3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Overview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57226E-D47C-472A-B3B5-7EDCA234370E}"/>
              </a:ext>
            </a:extLst>
          </p:cNvPr>
          <p:cNvSpPr/>
          <p:nvPr/>
        </p:nvSpPr>
        <p:spPr>
          <a:xfrm>
            <a:off x="936000" y="1824776"/>
            <a:ext cx="549623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GB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Lowe Rental have the largest fleet of temporary walk-in </a:t>
            </a:r>
            <a:r>
              <a:rPr lang="en-GB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coldrooms</a:t>
            </a:r>
            <a:r>
              <a:rPr lang="en-GB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in the world.</a:t>
            </a:r>
          </a:p>
          <a:p>
            <a:pPr>
              <a:buClr>
                <a:srgbClr val="FF0000"/>
              </a:buClr>
            </a:pPr>
            <a:endParaRPr lang="en-GB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GB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Our </a:t>
            </a:r>
            <a:r>
              <a:rPr lang="en-GB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coldrooms</a:t>
            </a:r>
            <a:r>
              <a:rPr lang="en-GB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are unique, versatile and engineered for efficiency. 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en-GB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GB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They can be quickly built on-site, indoors or outdoors and designed to any size requirement or configuration.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en-GB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GB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Perfect for:</a:t>
            </a:r>
          </a:p>
          <a:p>
            <a:pPr marL="742950" lvl="1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GB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Retail environments</a:t>
            </a:r>
          </a:p>
          <a:p>
            <a:pPr marL="742950" lvl="1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GB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Restaurant kitchens of any size</a:t>
            </a:r>
          </a:p>
          <a:p>
            <a:pPr marL="742950" lvl="1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GB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Corporate catering at events</a:t>
            </a:r>
          </a:p>
          <a:p>
            <a:pPr marL="742950" lvl="1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GB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Exhibition Storage</a:t>
            </a:r>
          </a:p>
          <a:p>
            <a:pPr>
              <a:buClr>
                <a:srgbClr val="FF0000"/>
              </a:buClr>
            </a:pPr>
            <a:endParaRPr lang="en-GB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buClr>
                <a:srgbClr val="FF0000"/>
              </a:buClr>
            </a:pPr>
            <a:endParaRPr lang="en-GB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F651F5-2691-4861-8300-28E45FD90B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076" y="1824776"/>
            <a:ext cx="3345061" cy="301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102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E820AA2-1679-4F45-87E6-1750C095B291}"/>
              </a:ext>
            </a:extLst>
          </p:cNvPr>
          <p:cNvSpPr/>
          <p:nvPr/>
        </p:nvSpPr>
        <p:spPr>
          <a:xfrm>
            <a:off x="606820" y="958244"/>
            <a:ext cx="1109472" cy="6339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ontent Placeholder 1"/>
          <p:cNvSpPr txBox="1">
            <a:spLocks/>
          </p:cNvSpPr>
          <p:nvPr/>
        </p:nvSpPr>
        <p:spPr>
          <a:xfrm>
            <a:off x="1806481" y="952439"/>
            <a:ext cx="5926916" cy="594652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3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Retail – remodels and seasonal trading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6404EC7-E9BA-40C9-99D0-09842AA671C9}"/>
              </a:ext>
            </a:extLst>
          </p:cNvPr>
          <p:cNvSpPr/>
          <p:nvPr/>
        </p:nvSpPr>
        <p:spPr>
          <a:xfrm>
            <a:off x="1427613" y="1797008"/>
            <a:ext cx="5287819" cy="763228"/>
          </a:xfrm>
          <a:prstGeom prst="roundRect">
            <a:avLst>
              <a:gd name="adj" fmla="val 23108"/>
            </a:avLst>
          </a:prstGeom>
          <a:solidFill>
            <a:srgbClr val="E6E5E5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8BE110B-39A8-421A-8888-6CB9B1DC7C61}"/>
              </a:ext>
            </a:extLst>
          </p:cNvPr>
          <p:cNvSpPr/>
          <p:nvPr/>
        </p:nvSpPr>
        <p:spPr>
          <a:xfrm>
            <a:off x="1427610" y="2782247"/>
            <a:ext cx="5287819" cy="763228"/>
          </a:xfrm>
          <a:prstGeom prst="roundRect">
            <a:avLst>
              <a:gd name="adj" fmla="val 23108"/>
            </a:avLst>
          </a:prstGeom>
          <a:solidFill>
            <a:srgbClr val="E6E5E5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5B4370C-491B-4D61-835C-98D34F38F049}"/>
              </a:ext>
            </a:extLst>
          </p:cNvPr>
          <p:cNvSpPr/>
          <p:nvPr/>
        </p:nvSpPr>
        <p:spPr>
          <a:xfrm>
            <a:off x="1427610" y="3795391"/>
            <a:ext cx="5287819" cy="763228"/>
          </a:xfrm>
          <a:prstGeom prst="roundRect">
            <a:avLst>
              <a:gd name="adj" fmla="val 23108"/>
            </a:avLst>
          </a:prstGeom>
          <a:solidFill>
            <a:srgbClr val="E6E5E5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504F84E-D89A-4EE7-8FD9-1BF56C467968}"/>
              </a:ext>
            </a:extLst>
          </p:cNvPr>
          <p:cNvSpPr/>
          <p:nvPr/>
        </p:nvSpPr>
        <p:spPr>
          <a:xfrm>
            <a:off x="1427610" y="4808536"/>
            <a:ext cx="5287819" cy="763228"/>
          </a:xfrm>
          <a:prstGeom prst="roundRect">
            <a:avLst>
              <a:gd name="adj" fmla="val 23108"/>
            </a:avLst>
          </a:prstGeom>
          <a:solidFill>
            <a:srgbClr val="E6E5E5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57226E-D47C-472A-B3B5-7EDCA234370E}"/>
              </a:ext>
            </a:extLst>
          </p:cNvPr>
          <p:cNvSpPr/>
          <p:nvPr/>
        </p:nvSpPr>
        <p:spPr>
          <a:xfrm>
            <a:off x="1427613" y="1931922"/>
            <a:ext cx="528781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FF0000"/>
              </a:buClr>
            </a:pPr>
            <a:r>
              <a:rPr lang="en-GB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With a range of sizes Lowe </a:t>
            </a:r>
            <a:r>
              <a:rPr lang="en-GB" sz="1600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coldrooms</a:t>
            </a:r>
            <a:r>
              <a:rPr lang="en-GB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have the ability to accommodate any store layout.</a:t>
            </a:r>
          </a:p>
          <a:p>
            <a:pPr algn="ctr">
              <a:buClr>
                <a:srgbClr val="FF0000"/>
              </a:buClr>
            </a:pPr>
            <a:endParaRPr lang="en-GB" sz="16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>
              <a:buClr>
                <a:srgbClr val="FF0000"/>
              </a:buClr>
            </a:pPr>
            <a:endParaRPr lang="en-GB" sz="16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>
              <a:buClr>
                <a:srgbClr val="FF0000"/>
              </a:buClr>
            </a:pPr>
            <a:r>
              <a:rPr lang="en-GB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They can be quickly built on site, indoor or outdoor, and designed to any size requirement up to 40ft.</a:t>
            </a:r>
          </a:p>
          <a:p>
            <a:pPr algn="ctr">
              <a:buClr>
                <a:srgbClr val="FF0000"/>
              </a:buClr>
            </a:pPr>
            <a:endParaRPr lang="en-GB" sz="16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>
              <a:buClr>
                <a:srgbClr val="FF0000"/>
              </a:buClr>
            </a:pPr>
            <a:endParaRPr lang="en-GB" sz="16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>
              <a:buClr>
                <a:srgbClr val="FF0000"/>
              </a:buClr>
            </a:pPr>
            <a:r>
              <a:rPr lang="en-GB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Perfect for storing dot com orders for online trading or for stores with access restrictions and limited space.</a:t>
            </a:r>
          </a:p>
          <a:p>
            <a:pPr algn="ctr">
              <a:buClr>
                <a:srgbClr val="FF0000"/>
              </a:buClr>
            </a:pPr>
            <a:endParaRPr lang="en-GB" sz="16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>
              <a:buClr>
                <a:srgbClr val="FF0000"/>
              </a:buClr>
            </a:pPr>
            <a:endParaRPr lang="en-GB" sz="16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>
              <a:buClr>
                <a:srgbClr val="FF0000"/>
              </a:buClr>
            </a:pPr>
            <a:r>
              <a:rPr lang="en-GB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They limit the exposure to loss of stock and are perfect for bulk storing refrigerated and frozen goods.</a:t>
            </a:r>
          </a:p>
          <a:p>
            <a:pPr>
              <a:buClr>
                <a:srgbClr val="FF0000"/>
              </a:buClr>
            </a:pPr>
            <a:endParaRPr lang="en-GB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A28FE74-F74E-4D9C-97C5-25F1D69AFE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917" y="3545475"/>
            <a:ext cx="3233725" cy="18189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F3FC916-09C6-4936-8AA5-81A5115DA7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09" y="1047413"/>
            <a:ext cx="413999" cy="4139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C0F0E5A-55F7-43A7-81BC-F71D652345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650" y="1044135"/>
            <a:ext cx="413999" cy="413999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4F9BF83E-C301-4B23-8ABF-3E1ED1383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3416" y="692877"/>
            <a:ext cx="3233725" cy="247808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63269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1"/>
          <p:cNvSpPr txBox="1">
            <a:spLocks/>
          </p:cNvSpPr>
          <p:nvPr/>
        </p:nvSpPr>
        <p:spPr>
          <a:xfrm>
            <a:off x="936000" y="977854"/>
            <a:ext cx="10115458" cy="594652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3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Kitchens, corporate catering and events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6404EC7-E9BA-40C9-99D0-09842AA671C9}"/>
              </a:ext>
            </a:extLst>
          </p:cNvPr>
          <p:cNvSpPr/>
          <p:nvPr/>
        </p:nvSpPr>
        <p:spPr>
          <a:xfrm>
            <a:off x="1535766" y="1594020"/>
            <a:ext cx="5287819" cy="763228"/>
          </a:xfrm>
          <a:prstGeom prst="roundRect">
            <a:avLst>
              <a:gd name="adj" fmla="val 23108"/>
            </a:avLst>
          </a:prstGeom>
          <a:solidFill>
            <a:srgbClr val="E6E5E5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8BE110B-39A8-421A-8888-6CB9B1DC7C61}"/>
              </a:ext>
            </a:extLst>
          </p:cNvPr>
          <p:cNvSpPr/>
          <p:nvPr/>
        </p:nvSpPr>
        <p:spPr>
          <a:xfrm>
            <a:off x="1535761" y="2449939"/>
            <a:ext cx="5287819" cy="763228"/>
          </a:xfrm>
          <a:prstGeom prst="roundRect">
            <a:avLst>
              <a:gd name="adj" fmla="val 23108"/>
            </a:avLst>
          </a:prstGeom>
          <a:solidFill>
            <a:srgbClr val="E6E5E5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5B4370C-491B-4D61-835C-98D34F38F049}"/>
              </a:ext>
            </a:extLst>
          </p:cNvPr>
          <p:cNvSpPr/>
          <p:nvPr/>
        </p:nvSpPr>
        <p:spPr>
          <a:xfrm>
            <a:off x="1535761" y="3323908"/>
            <a:ext cx="5287819" cy="763228"/>
          </a:xfrm>
          <a:prstGeom prst="roundRect">
            <a:avLst>
              <a:gd name="adj" fmla="val 23108"/>
            </a:avLst>
          </a:prstGeom>
          <a:solidFill>
            <a:srgbClr val="E6E5E5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504F84E-D89A-4EE7-8FD9-1BF56C467968}"/>
              </a:ext>
            </a:extLst>
          </p:cNvPr>
          <p:cNvSpPr/>
          <p:nvPr/>
        </p:nvSpPr>
        <p:spPr>
          <a:xfrm>
            <a:off x="1535762" y="4179827"/>
            <a:ext cx="5287819" cy="763228"/>
          </a:xfrm>
          <a:prstGeom prst="roundRect">
            <a:avLst>
              <a:gd name="adj" fmla="val 23108"/>
            </a:avLst>
          </a:prstGeom>
          <a:solidFill>
            <a:srgbClr val="E6E5E5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57226E-D47C-472A-B3B5-7EDCA234370E}"/>
              </a:ext>
            </a:extLst>
          </p:cNvPr>
          <p:cNvSpPr/>
          <p:nvPr/>
        </p:nvSpPr>
        <p:spPr>
          <a:xfrm>
            <a:off x="1535763" y="1683246"/>
            <a:ext cx="52878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FF0000"/>
              </a:buClr>
            </a:pPr>
            <a:r>
              <a:rPr lang="en-GB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Chefs can have additional refrigerated storage for access to their produce – right next to them.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B3B107-FE54-40DE-858B-1E42DDDA9719}"/>
              </a:ext>
            </a:extLst>
          </p:cNvPr>
          <p:cNvSpPr/>
          <p:nvPr/>
        </p:nvSpPr>
        <p:spPr>
          <a:xfrm>
            <a:off x="1535760" y="2539166"/>
            <a:ext cx="52878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FF0000"/>
              </a:buClr>
            </a:pPr>
            <a:r>
              <a:rPr lang="en-GB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With location flexibility, Lowe </a:t>
            </a:r>
            <a:r>
              <a:rPr lang="en-GB" sz="1600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coldrooms</a:t>
            </a:r>
            <a:r>
              <a:rPr lang="en-GB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are the perfect solution for corporate catering at any event.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3C31553-FCB2-4E37-B84D-4F2D79487264}"/>
              </a:ext>
            </a:extLst>
          </p:cNvPr>
          <p:cNvSpPr/>
          <p:nvPr/>
        </p:nvSpPr>
        <p:spPr>
          <a:xfrm>
            <a:off x="1535760" y="3382583"/>
            <a:ext cx="52878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FF0000"/>
              </a:buClr>
            </a:pPr>
            <a:r>
              <a:rPr lang="en-GB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Lowe </a:t>
            </a:r>
            <a:r>
              <a:rPr lang="en-GB" sz="1600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coldrooms</a:t>
            </a:r>
            <a:r>
              <a:rPr lang="en-GB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can be built in or attached to any structure without being intrusive.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8AFAD5E-C920-4497-B226-61CB50609B31}"/>
              </a:ext>
            </a:extLst>
          </p:cNvPr>
          <p:cNvSpPr/>
          <p:nvPr/>
        </p:nvSpPr>
        <p:spPr>
          <a:xfrm>
            <a:off x="1535760" y="4186208"/>
            <a:ext cx="52878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FF0000"/>
              </a:buClr>
            </a:pPr>
            <a:r>
              <a:rPr lang="en-GB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Lowe </a:t>
            </a:r>
            <a:r>
              <a:rPr lang="en-GB" sz="1600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coldrooms</a:t>
            </a:r>
            <a:r>
              <a:rPr lang="en-GB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are quick and efficient to assemble for use in kitchen refurbishment or emergency break down.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A5FBEF-8A82-45CA-B607-E443BA43EA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561" y="473751"/>
            <a:ext cx="2930013" cy="21975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6DC6AD-207B-4C9B-B971-0315506C83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3752" y="3081072"/>
            <a:ext cx="2930013" cy="2197509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A1287BA-93E4-44A8-80DD-8D97DF23FF8C}"/>
              </a:ext>
            </a:extLst>
          </p:cNvPr>
          <p:cNvSpPr/>
          <p:nvPr/>
        </p:nvSpPr>
        <p:spPr>
          <a:xfrm>
            <a:off x="1551561" y="5060177"/>
            <a:ext cx="5287819" cy="763228"/>
          </a:xfrm>
          <a:prstGeom prst="roundRect">
            <a:avLst>
              <a:gd name="adj" fmla="val 23108"/>
            </a:avLst>
          </a:prstGeom>
          <a:solidFill>
            <a:srgbClr val="E6E5E5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6FE9D86-66D9-4B74-88AC-6EC229B66C5E}"/>
              </a:ext>
            </a:extLst>
          </p:cNvPr>
          <p:cNvSpPr/>
          <p:nvPr/>
        </p:nvSpPr>
        <p:spPr>
          <a:xfrm>
            <a:off x="1551561" y="5144652"/>
            <a:ext cx="52878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FF0000"/>
              </a:buClr>
            </a:pPr>
            <a:r>
              <a:rPr lang="en-GB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Modular functionality gives capability of using multiple doors, ideal for use in high volume production kitchens. </a:t>
            </a:r>
          </a:p>
        </p:txBody>
      </p:sp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E047AE30-A371-47F9-B8E7-63E52D482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380" y="2537244"/>
            <a:ext cx="2391507" cy="276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4941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1"/>
          <p:cNvSpPr txBox="1">
            <a:spLocks/>
          </p:cNvSpPr>
          <p:nvPr/>
        </p:nvSpPr>
        <p:spPr>
          <a:xfrm>
            <a:off x="936000" y="977854"/>
            <a:ext cx="10115458" cy="594652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3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Exhibitions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6404EC7-E9BA-40C9-99D0-09842AA671C9}"/>
              </a:ext>
            </a:extLst>
          </p:cNvPr>
          <p:cNvSpPr/>
          <p:nvPr/>
        </p:nvSpPr>
        <p:spPr>
          <a:xfrm>
            <a:off x="1486601" y="1877410"/>
            <a:ext cx="5287819" cy="763228"/>
          </a:xfrm>
          <a:prstGeom prst="roundRect">
            <a:avLst>
              <a:gd name="adj" fmla="val 23108"/>
            </a:avLst>
          </a:prstGeom>
          <a:solidFill>
            <a:srgbClr val="E6E5E5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8BE110B-39A8-421A-8888-6CB9B1DC7C61}"/>
              </a:ext>
            </a:extLst>
          </p:cNvPr>
          <p:cNvSpPr/>
          <p:nvPr/>
        </p:nvSpPr>
        <p:spPr>
          <a:xfrm>
            <a:off x="1486603" y="2773423"/>
            <a:ext cx="5287819" cy="763228"/>
          </a:xfrm>
          <a:prstGeom prst="roundRect">
            <a:avLst>
              <a:gd name="adj" fmla="val 23108"/>
            </a:avLst>
          </a:prstGeom>
          <a:solidFill>
            <a:srgbClr val="E6E5E5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5B4370C-491B-4D61-835C-98D34F38F049}"/>
              </a:ext>
            </a:extLst>
          </p:cNvPr>
          <p:cNvSpPr/>
          <p:nvPr/>
        </p:nvSpPr>
        <p:spPr>
          <a:xfrm>
            <a:off x="1486603" y="3786567"/>
            <a:ext cx="5287819" cy="763228"/>
          </a:xfrm>
          <a:prstGeom prst="roundRect">
            <a:avLst>
              <a:gd name="adj" fmla="val 23108"/>
            </a:avLst>
          </a:prstGeom>
          <a:solidFill>
            <a:srgbClr val="E6E5E5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504F84E-D89A-4EE7-8FD9-1BF56C467968}"/>
              </a:ext>
            </a:extLst>
          </p:cNvPr>
          <p:cNvSpPr/>
          <p:nvPr/>
        </p:nvSpPr>
        <p:spPr>
          <a:xfrm>
            <a:off x="1486603" y="4799712"/>
            <a:ext cx="5287819" cy="763228"/>
          </a:xfrm>
          <a:prstGeom prst="roundRect">
            <a:avLst>
              <a:gd name="adj" fmla="val 23108"/>
            </a:avLst>
          </a:prstGeom>
          <a:solidFill>
            <a:srgbClr val="E6E5E5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57226E-D47C-472A-B3B5-7EDCA234370E}"/>
              </a:ext>
            </a:extLst>
          </p:cNvPr>
          <p:cNvSpPr/>
          <p:nvPr/>
        </p:nvSpPr>
        <p:spPr>
          <a:xfrm>
            <a:off x="1486603" y="1877410"/>
            <a:ext cx="52878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FF0000"/>
              </a:buClr>
            </a:pPr>
            <a:r>
              <a:rPr lang="en-GB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Provides off stand additional refrigerated and frozen storage.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B3B107-FE54-40DE-858B-1E42DDDA9719}"/>
              </a:ext>
            </a:extLst>
          </p:cNvPr>
          <p:cNvSpPr/>
          <p:nvPr/>
        </p:nvSpPr>
        <p:spPr>
          <a:xfrm>
            <a:off x="1486602" y="2862650"/>
            <a:ext cx="52878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FF0000"/>
              </a:buClr>
            </a:pPr>
            <a:endParaRPr lang="en-GB" sz="16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3C31553-FCB2-4E37-B84D-4F2D79487264}"/>
              </a:ext>
            </a:extLst>
          </p:cNvPr>
          <p:cNvSpPr/>
          <p:nvPr/>
        </p:nvSpPr>
        <p:spPr>
          <a:xfrm>
            <a:off x="1486602" y="3845242"/>
            <a:ext cx="52878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FF0000"/>
              </a:buClr>
            </a:pPr>
            <a:r>
              <a:rPr lang="en-GB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Offers an alternative storage solution while your stand is being built – for full peace of mind.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8AFAD5E-C920-4497-B226-61CB50609B31}"/>
              </a:ext>
            </a:extLst>
          </p:cNvPr>
          <p:cNvSpPr/>
          <p:nvPr/>
        </p:nvSpPr>
        <p:spPr>
          <a:xfrm>
            <a:off x="1486601" y="4904322"/>
            <a:ext cx="52878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FF0000"/>
              </a:buClr>
            </a:pPr>
            <a:r>
              <a:rPr lang="en-GB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Can be conveniently built and situated within the exhibition centre for delivery convenience.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4FAF31B-F4DF-495B-AE66-9A61AC00156E}"/>
              </a:ext>
            </a:extLst>
          </p:cNvPr>
          <p:cNvSpPr/>
          <p:nvPr/>
        </p:nvSpPr>
        <p:spPr>
          <a:xfrm>
            <a:off x="1641686" y="2780700"/>
            <a:ext cx="51327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Ensures your produce is fresh, from delivery through to displaying and sampling at your stand. </a:t>
            </a:r>
            <a:endParaRPr lang="en-GB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BD808A-77A8-4681-B33A-22060752D6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225" y="1877410"/>
            <a:ext cx="4017074" cy="301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1975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1"/>
          <p:cNvSpPr txBox="1">
            <a:spLocks/>
          </p:cNvSpPr>
          <p:nvPr/>
        </p:nvSpPr>
        <p:spPr>
          <a:xfrm>
            <a:off x="936000" y="977854"/>
            <a:ext cx="4317150" cy="594652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3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Benefits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57226E-D47C-472A-B3B5-7EDCA234370E}"/>
              </a:ext>
            </a:extLst>
          </p:cNvPr>
          <p:cNvSpPr/>
          <p:nvPr/>
        </p:nvSpPr>
        <p:spPr>
          <a:xfrm>
            <a:off x="845576" y="4626969"/>
            <a:ext cx="39722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FF0000"/>
              </a:buClr>
            </a:pPr>
            <a:r>
              <a:rPr lang="en-GB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Full 24/7 technical backup is provided with each rental and each cold room is supplied with additional accessories such as a ramp and internal racking, if required.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027D00-7F02-429D-9735-F30859758E9A}"/>
              </a:ext>
            </a:extLst>
          </p:cNvPr>
          <p:cNvSpPr txBox="1"/>
          <p:nvPr/>
        </p:nvSpPr>
        <p:spPr>
          <a:xfrm>
            <a:off x="845576" y="2155736"/>
            <a:ext cx="1002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Flexible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FDEF28-1CCA-4F97-8BBD-946CABAC5A69}"/>
              </a:ext>
            </a:extLst>
          </p:cNvPr>
          <p:cNvSpPr txBox="1"/>
          <p:nvPr/>
        </p:nvSpPr>
        <p:spPr>
          <a:xfrm>
            <a:off x="845575" y="4257637"/>
            <a:ext cx="1002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Service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E28DCD-24E9-4A9B-97DD-17CDD7807D64}"/>
              </a:ext>
            </a:extLst>
          </p:cNvPr>
          <p:cNvSpPr txBox="1"/>
          <p:nvPr/>
        </p:nvSpPr>
        <p:spPr>
          <a:xfrm>
            <a:off x="6179576" y="4257637"/>
            <a:ext cx="1617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Delivery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021431-AD9C-47A3-A8F2-6ACEABD8A536}"/>
              </a:ext>
            </a:extLst>
          </p:cNvPr>
          <p:cNvSpPr txBox="1"/>
          <p:nvPr/>
        </p:nvSpPr>
        <p:spPr>
          <a:xfrm>
            <a:off x="6179576" y="2155736"/>
            <a:ext cx="1617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Sales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424187-58F4-429B-92A7-6D063D3B3FDF}"/>
              </a:ext>
            </a:extLst>
          </p:cNvPr>
          <p:cNvSpPr/>
          <p:nvPr/>
        </p:nvSpPr>
        <p:spPr>
          <a:xfrm>
            <a:off x="6179576" y="2478901"/>
            <a:ext cx="38198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Lowe Rental can help your business promote and sell more products, increasing sales and maximising profit.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A52599-1A27-48C3-83FA-FC73F4EECB88}"/>
              </a:ext>
            </a:extLst>
          </p:cNvPr>
          <p:cNvSpPr/>
          <p:nvPr/>
        </p:nvSpPr>
        <p:spPr>
          <a:xfrm>
            <a:off x="845575" y="2463513"/>
            <a:ext cx="397223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Choose from our varied sizes as well as our versatile walk-in </a:t>
            </a:r>
            <a:r>
              <a:rPr lang="en-GB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coldrooms</a:t>
            </a:r>
            <a:r>
              <a:rPr lang="en-GB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which can be built in most locations with dual temperature functionality.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21547CA-2152-4D5D-B0BC-F2ACAEB311F9}"/>
              </a:ext>
            </a:extLst>
          </p:cNvPr>
          <p:cNvSpPr/>
          <p:nvPr/>
        </p:nvSpPr>
        <p:spPr>
          <a:xfrm>
            <a:off x="6179576" y="4626969"/>
            <a:ext cx="38198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Our </a:t>
            </a:r>
            <a:r>
              <a:rPr lang="en-GB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coldrooms</a:t>
            </a:r>
            <a:r>
              <a:rPr lang="en-GB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are delivered flat packed meaning vehicular access isn’t needed and our quick and efficient on-site build process saves you time and money.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7C0487A-7114-4E90-9EEB-568B4A326B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466" y="4142228"/>
            <a:ext cx="484741" cy="4847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063A08A-DE33-471B-89BD-88C5BED2F1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278" y="2098031"/>
            <a:ext cx="484741" cy="4847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70ACD84-7946-42F1-8563-89F557B34B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374" y="4198955"/>
            <a:ext cx="486697" cy="4866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3C4E9F7-F882-44E9-AB49-BC848EEFFC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393" y="1964963"/>
            <a:ext cx="484814" cy="49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3227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1"/>
          <p:cNvSpPr txBox="1">
            <a:spLocks/>
          </p:cNvSpPr>
          <p:nvPr/>
        </p:nvSpPr>
        <p:spPr>
          <a:xfrm>
            <a:off x="936000" y="977854"/>
            <a:ext cx="4317150" cy="594652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3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Features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57226E-D47C-472A-B3B5-7EDCA234370E}"/>
              </a:ext>
            </a:extLst>
          </p:cNvPr>
          <p:cNvSpPr/>
          <p:nvPr/>
        </p:nvSpPr>
        <p:spPr>
          <a:xfrm>
            <a:off x="936000" y="1572506"/>
            <a:ext cx="4855200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GB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30amp single phases power requirement</a:t>
            </a:r>
          </a:p>
          <a:p>
            <a:pPr>
              <a:buClr>
                <a:srgbClr val="FF0000"/>
              </a:buClr>
            </a:pPr>
            <a:endParaRPr lang="en-GB" sz="1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GB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Fan assisted cooling</a:t>
            </a:r>
          </a:p>
          <a:p>
            <a:pPr>
              <a:buClr>
                <a:srgbClr val="FF0000"/>
              </a:buClr>
            </a:pPr>
            <a:endParaRPr lang="en-GB" sz="1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GB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Automatic defrost</a:t>
            </a:r>
          </a:p>
          <a:p>
            <a:pPr>
              <a:buClr>
                <a:srgbClr val="FF0000"/>
              </a:buClr>
            </a:pPr>
            <a:endParaRPr lang="en-GB" sz="1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GB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Digital temperature display</a:t>
            </a:r>
          </a:p>
          <a:p>
            <a:pPr>
              <a:buClr>
                <a:srgbClr val="FF0000"/>
              </a:buClr>
            </a:pPr>
            <a:endParaRPr lang="en-GB" sz="1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GB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Dual temperature function between –13…+50 °F</a:t>
            </a:r>
          </a:p>
          <a:p>
            <a:pPr>
              <a:buClr>
                <a:srgbClr val="FF0000"/>
              </a:buClr>
            </a:pPr>
            <a:endParaRPr lang="en-GB" sz="1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GB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4 inch thick polyurethane insulation</a:t>
            </a:r>
          </a:p>
          <a:p>
            <a:pPr>
              <a:buClr>
                <a:srgbClr val="FF0000"/>
              </a:buClr>
            </a:pPr>
            <a:endParaRPr lang="en-GB" sz="1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GB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Self extinguishing panels in the event of fire on some models</a:t>
            </a:r>
          </a:p>
          <a:p>
            <a:pPr>
              <a:buClr>
                <a:srgbClr val="FF0000"/>
              </a:buClr>
            </a:pPr>
            <a:endParaRPr lang="en-GB" sz="1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GB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Easy clean plastic with Food Safe interior on some models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en-GB" sz="1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GB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Lockable door &amp; internal emergency door release feature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en-GB" sz="1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buClr>
                <a:srgbClr val="FF0000"/>
              </a:buClr>
            </a:pPr>
            <a:endParaRPr lang="en-GB" sz="1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buClr>
                <a:srgbClr val="FF0000"/>
              </a:buClr>
            </a:pPr>
            <a:endParaRPr lang="en-GB" sz="1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E36E04-A3FD-4C09-B381-B3F7ABD5FB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351" y="1572506"/>
            <a:ext cx="3764128" cy="268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2161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1"/>
          <p:cNvSpPr txBox="1">
            <a:spLocks/>
          </p:cNvSpPr>
          <p:nvPr/>
        </p:nvSpPr>
        <p:spPr>
          <a:xfrm>
            <a:off x="936000" y="977854"/>
            <a:ext cx="4317150" cy="594652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3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Accessories available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57226E-D47C-472A-B3B5-7EDCA234370E}"/>
              </a:ext>
            </a:extLst>
          </p:cNvPr>
          <p:cNvSpPr/>
          <p:nvPr/>
        </p:nvSpPr>
        <p:spPr>
          <a:xfrm>
            <a:off x="2254776" y="3238355"/>
            <a:ext cx="35632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GB" sz="14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Ramps</a:t>
            </a:r>
          </a:p>
          <a:p>
            <a:pPr>
              <a:buClr>
                <a:srgbClr val="FF0000"/>
              </a:buClr>
            </a:pPr>
            <a:r>
              <a:rPr lang="en-GB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Ramps ideal for roll cage &amp; </a:t>
            </a:r>
            <a:r>
              <a:rPr lang="en-GB" sz="14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jackstack</a:t>
            </a:r>
            <a:r>
              <a:rPr lang="en-GB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operations for easy loading/unloading from your </a:t>
            </a:r>
            <a:r>
              <a:rPr lang="en-GB" sz="14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coldroom</a:t>
            </a:r>
            <a:endParaRPr lang="en-GB" sz="1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646A9A-DF16-4ADD-B962-B46EBB789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899" y="3243255"/>
            <a:ext cx="1208777" cy="12070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5BBA1B-AEC7-46C8-9FF9-51920C8C5A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5150" y="776415"/>
            <a:ext cx="1168104" cy="116641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AF6884A-B5D6-4F07-A447-379CDEB390B0}"/>
              </a:ext>
            </a:extLst>
          </p:cNvPr>
          <p:cNvSpPr/>
          <p:nvPr/>
        </p:nvSpPr>
        <p:spPr>
          <a:xfrm>
            <a:off x="7672834" y="776082"/>
            <a:ext cx="252764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GB" sz="14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Racking</a:t>
            </a:r>
          </a:p>
          <a:p>
            <a:pPr>
              <a:buClr>
                <a:srgbClr val="FF0000"/>
              </a:buClr>
            </a:pPr>
            <a:r>
              <a:rPr lang="en-GB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Ideal for a range of storage solutions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68EEC8-8B8D-4102-BA1D-B9A1A0CC1D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899" y="1770773"/>
            <a:ext cx="1208777" cy="119815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ACF5C15-86A9-4461-8214-23E0AD04D74E}"/>
              </a:ext>
            </a:extLst>
          </p:cNvPr>
          <p:cNvSpPr/>
          <p:nvPr/>
        </p:nvSpPr>
        <p:spPr>
          <a:xfrm>
            <a:off x="2254776" y="1770773"/>
            <a:ext cx="35632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GB" sz="14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Chill strips – </a:t>
            </a:r>
            <a:r>
              <a:rPr lang="en-GB" sz="1400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Included!</a:t>
            </a:r>
          </a:p>
          <a:p>
            <a:pPr>
              <a:buClr>
                <a:srgbClr val="FF0000"/>
              </a:buClr>
            </a:pPr>
            <a:r>
              <a:rPr lang="en-GB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Chill strips prevent draughts &amp; assist temperature control during loading/unloading your </a:t>
            </a:r>
            <a:r>
              <a:rPr lang="en-GB" sz="14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coldroom</a:t>
            </a:r>
            <a:endParaRPr lang="en-GB" sz="1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7223DE-DBF6-4B0F-AC8C-AF9E6AC0E0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5150" y="2149778"/>
            <a:ext cx="1168104" cy="115784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ABF5F84-C6A9-4340-B6BA-0744A983D674}"/>
              </a:ext>
            </a:extLst>
          </p:cNvPr>
          <p:cNvSpPr/>
          <p:nvPr/>
        </p:nvSpPr>
        <p:spPr>
          <a:xfrm>
            <a:off x="7672834" y="2145323"/>
            <a:ext cx="307566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GB" sz="14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Pallet doors</a:t>
            </a:r>
          </a:p>
          <a:p>
            <a:pPr>
              <a:buClr>
                <a:srgbClr val="FF0000"/>
              </a:buClr>
            </a:pPr>
            <a:r>
              <a:rPr lang="en-GB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Pallet size doors are also available for access to your </a:t>
            </a:r>
            <a:r>
              <a:rPr lang="en-GB" sz="14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coldroom</a:t>
            </a:r>
            <a:endParaRPr lang="en-GB" sz="1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958620F-17BE-4E8F-9C73-62216F4030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4813" y="4911796"/>
            <a:ext cx="1208777" cy="119815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0B31231-5C2C-433D-9A0A-DE934B70F924}"/>
              </a:ext>
            </a:extLst>
          </p:cNvPr>
          <p:cNvSpPr/>
          <p:nvPr/>
        </p:nvSpPr>
        <p:spPr>
          <a:xfrm>
            <a:off x="7672834" y="4909336"/>
            <a:ext cx="307566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GB" sz="14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Python Holes</a:t>
            </a:r>
          </a:p>
          <a:p>
            <a:pPr>
              <a:buClr>
                <a:srgbClr val="FF0000"/>
              </a:buClr>
            </a:pPr>
            <a:r>
              <a:rPr lang="en-GB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Python cut </a:t>
            </a:r>
            <a:r>
              <a:rPr lang="en-GB" sz="14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coldroom</a:t>
            </a:r>
            <a:r>
              <a:rPr lang="en-GB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panels suitable for beer keg piping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164D30F-FEC1-4977-BF67-F79AF45E16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05150" y="3514564"/>
            <a:ext cx="1168104" cy="116641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3458892-B1A8-4782-9715-B4E545300051}"/>
              </a:ext>
            </a:extLst>
          </p:cNvPr>
          <p:cNvSpPr/>
          <p:nvPr/>
        </p:nvSpPr>
        <p:spPr>
          <a:xfrm>
            <a:off x="7672834" y="3514564"/>
            <a:ext cx="291034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GB" sz="14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Additional Motors</a:t>
            </a:r>
          </a:p>
          <a:p>
            <a:pPr>
              <a:buClr>
                <a:srgbClr val="FF0000"/>
              </a:buClr>
            </a:pPr>
            <a:r>
              <a:rPr lang="en-GB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Increase your temperature control with an additional motor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2B500D3-750B-41C1-A177-FB1F8AE070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5452" y="4695460"/>
            <a:ext cx="1168104" cy="116641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32FBF43-E271-4B34-B528-6BB36CFA4C33}"/>
              </a:ext>
            </a:extLst>
          </p:cNvPr>
          <p:cNvSpPr/>
          <p:nvPr/>
        </p:nvSpPr>
        <p:spPr>
          <a:xfrm>
            <a:off x="2254776" y="4586171"/>
            <a:ext cx="291034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GB" sz="14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Extension Lead</a:t>
            </a:r>
          </a:p>
          <a:p>
            <a:pPr>
              <a:buClr>
                <a:srgbClr val="FF0000"/>
              </a:buClr>
            </a:pPr>
            <a:r>
              <a:rPr lang="en-GB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Our </a:t>
            </a:r>
            <a:r>
              <a:rPr lang="en-GB" sz="14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coldrooms</a:t>
            </a:r>
            <a:r>
              <a:rPr lang="en-GB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come with Commando plugs and a 1.5-2m lead.  Extension leads are available  if your </a:t>
            </a:r>
            <a:r>
              <a:rPr lang="en-GB" sz="14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coldroom</a:t>
            </a:r>
            <a:r>
              <a:rPr lang="en-GB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is positioned away from your power source</a:t>
            </a:r>
          </a:p>
        </p:txBody>
      </p:sp>
    </p:spTree>
    <p:extLst>
      <p:ext uri="{BB962C8B-B14F-4D97-AF65-F5344CB8AC3E}">
        <p14:creationId xmlns:p14="http://schemas.microsoft.com/office/powerpoint/2010/main" val="2185923947"/>
      </p:ext>
    </p:extLst>
  </p:cSld>
  <p:clrMapOvr>
    <a:masterClrMapping/>
  </p:clrMapOvr>
</p:sld>
</file>

<file path=ppt/theme/theme1.xml><?xml version="1.0" encoding="utf-8"?>
<a:theme xmlns:a="http://schemas.openxmlformats.org/drawingml/2006/main" name="LOW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62028"/>
      </a:accent1>
      <a:accent2>
        <a:srgbClr val="2B7EB6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OWE" id="{44540F3C-20C6-8547-ADBD-35B1FA28C436}" vid="{2D5824AC-75F6-E546-9B05-63B1288DEB4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LOWE</Template>
  <TotalTime>13808</TotalTime>
  <Words>872</Words>
  <Application>Microsoft Macintosh PowerPoint</Application>
  <PresentationFormat>Widescreen</PresentationFormat>
  <Paragraphs>127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Gill Sans MT</vt:lpstr>
      <vt:lpstr>Lato</vt:lpstr>
      <vt:lpstr>Wingdings</vt:lpstr>
      <vt:lpstr>LOWE</vt:lpstr>
      <vt:lpstr>Modular walk in cold and freezer rooms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Karla Greeg</dc:creator>
  <cp:lastModifiedBy>Stuart Penrose</cp:lastModifiedBy>
  <cp:revision>319</cp:revision>
  <cp:lastPrinted>2017-09-26T14:57:39Z</cp:lastPrinted>
  <dcterms:created xsi:type="dcterms:W3CDTF">2017-01-04T15:23:21Z</dcterms:created>
  <dcterms:modified xsi:type="dcterms:W3CDTF">2018-09-27T12:03:03Z</dcterms:modified>
</cp:coreProperties>
</file>